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lose-up of wild plants growing between rocks"/>
          <p:cNvSpPr/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Large rock formation under dark clouds with a dirt road in the foreground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Close-up of a wild plant growing between lava rocks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waterfall surrounded by a green rocky landscape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een, hilly landscape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Moss-covered rocks"/>
          <p:cNvSpPr/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Large rock formation under dark clouds with a dirt road in the foreground"/>
          <p:cNvSpPr/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Работу выполнил Воробьев Вадим, 202 гр.…"/>
          <p:cNvSpPr txBox="1"/>
          <p:nvPr>
            <p:ph type="body" idx="21"/>
          </p:nvPr>
        </p:nvSpPr>
        <p:spPr>
          <a:xfrm>
            <a:off x="1153528" y="9405680"/>
            <a:ext cx="22545096" cy="1905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Работу выполнил Воробьев Вадим, 202 гр.</a:t>
            </a:r>
          </a:p>
          <a:p>
            <a:pPr/>
            <a:r>
              <a:t>Куратор Обласов Илья</a:t>
            </a:r>
          </a:p>
        </p:txBody>
      </p:sp>
      <p:sp>
        <p:nvSpPr>
          <p:cNvPr id="152" name="Поиск раковых метастаз по гистологическим микроснимкам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6" sz="10300"/>
            </a:lvl1pPr>
          </a:lstStyle>
          <a:p>
            <a:pPr/>
            <a:r>
              <a:t>Поиск раковых метастаз по гистологическим микроснимкам</a:t>
            </a:r>
          </a:p>
        </p:txBody>
      </p:sp>
      <p:sp>
        <p:nvSpPr>
          <p:cNvPr id="153" name="Presentation Subtitle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Спасибо за внимание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50" sz="15000"/>
            </a:lvl1pPr>
          </a:lstStyle>
          <a:p>
            <a:pPr/>
            <a:r>
              <a:t>Спасибо за внимание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Введение"/>
          <p:cNvSpPr txBox="1"/>
          <p:nvPr>
            <p:ph type="title"/>
          </p:nvPr>
        </p:nvSpPr>
        <p:spPr>
          <a:xfrm>
            <a:off x="1552773" y="-2685117"/>
            <a:ext cx="9779001" cy="5882274"/>
          </a:xfrm>
          <a:prstGeom prst="rect">
            <a:avLst/>
          </a:prstGeom>
        </p:spPr>
        <p:txBody>
          <a:bodyPr/>
          <a:lstStyle/>
          <a:p>
            <a:pPr/>
            <a:r>
              <a:t>Введение</a:t>
            </a:r>
          </a:p>
        </p:txBody>
      </p:sp>
      <p:sp>
        <p:nvSpPr>
          <p:cNvPr id="156" name="В данной работе требовалось обучить нейронную сеть для выявления метастатического рака на небольших участках изображения, взятых из более крупных цифровых сканирований патологий"/>
          <p:cNvSpPr txBox="1"/>
          <p:nvPr>
            <p:ph type="body" sz="half" idx="1"/>
          </p:nvPr>
        </p:nvSpPr>
        <p:spPr>
          <a:xfrm>
            <a:off x="1206500" y="3748830"/>
            <a:ext cx="9779000" cy="6916702"/>
          </a:xfrm>
          <a:prstGeom prst="rect">
            <a:avLst/>
          </a:prstGeom>
        </p:spPr>
        <p:txBody>
          <a:bodyPr/>
          <a:lstStyle>
            <a:lvl1pPr>
              <a:defRPr sz="5000"/>
            </a:lvl1pPr>
          </a:lstStyle>
          <a:p>
            <a:pPr/>
            <a:r>
              <a:t>В данной работе требовалось обучить нейронную сеть для выявления метастатического рака на небольших участках изображения, взятых из более крупных цифровых сканирований патологий</a:t>
            </a:r>
          </a:p>
        </p:txBody>
      </p:sp>
      <p:pic>
        <p:nvPicPr>
          <p:cNvPr id="157" name="Screenshot 2022-05-28 at 00.01.45.png" descr="Screenshot 2022-05-28 at 00.01.4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72350" y="-51945"/>
            <a:ext cx="5371438" cy="138198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Про данные"/>
          <p:cNvSpPr txBox="1"/>
          <p:nvPr>
            <p:ph type="title" idx="4294967295"/>
          </p:nvPr>
        </p:nvSpPr>
        <p:spPr>
          <a:xfrm>
            <a:off x="7806967" y="298566"/>
            <a:ext cx="8770066" cy="1465400"/>
          </a:xfrm>
          <a:prstGeom prst="rect">
            <a:avLst/>
          </a:prstGeom>
        </p:spPr>
        <p:txBody>
          <a:bodyPr anchor="b"/>
          <a:lstStyle>
            <a:lvl1pPr algn="ctr"/>
          </a:lstStyle>
          <a:p>
            <a:pPr/>
            <a:r>
              <a:t>Про данные</a:t>
            </a:r>
          </a:p>
        </p:txBody>
      </p:sp>
      <p:pic>
        <p:nvPicPr>
          <p:cNvPr id="160" name="Screenshot 2022-05-27 at 22.04.07.png" descr="Screenshot 2022-05-27 at 22.04.0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80846" y="2220487"/>
            <a:ext cx="8689425" cy="102526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Screenshot 2022-05-27 at 22.10.00.png" descr="Screenshot 2022-05-27 at 22.10.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3699" y="4262118"/>
            <a:ext cx="11930398" cy="61694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Загрузка данных"/>
          <p:cNvSpPr txBox="1"/>
          <p:nvPr>
            <p:ph type="title"/>
          </p:nvPr>
        </p:nvSpPr>
        <p:spPr>
          <a:xfrm>
            <a:off x="1206498" y="649410"/>
            <a:ext cx="21971004" cy="2348857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Загрузка данных</a:t>
            </a:r>
          </a:p>
        </p:txBody>
      </p:sp>
      <p:sp>
        <p:nvSpPr>
          <p:cNvPr id="164" name="Для загрузки данных я использовал абстрактный класс Dataset из библиотеки PyTorch, который представляет из себя дескриптор с определенным магическим методом __getitem__"/>
          <p:cNvSpPr txBox="1"/>
          <p:nvPr>
            <p:ph type="body" sz="half" idx="4294967295"/>
          </p:nvPr>
        </p:nvSpPr>
        <p:spPr>
          <a:xfrm>
            <a:off x="1555196" y="5187748"/>
            <a:ext cx="21273608" cy="334050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000"/>
            </a:lvl1pPr>
          </a:lstStyle>
          <a:p>
            <a:pPr/>
            <a:r>
              <a:t>Для загрузки данных я использовал абстрактный класс Dataset из библиотеки PyTorch, который представляет из себя дескриптор с определенным магическим методом __getitem__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Трансформация данных"/>
          <p:cNvSpPr txBox="1"/>
          <p:nvPr>
            <p:ph type="title"/>
          </p:nvPr>
        </p:nvSpPr>
        <p:spPr>
          <a:xfrm>
            <a:off x="1206500" y="952500"/>
            <a:ext cx="22072166" cy="1435100"/>
          </a:xfrm>
          <a:prstGeom prst="rect">
            <a:avLst/>
          </a:prstGeom>
        </p:spPr>
        <p:txBody>
          <a:bodyPr/>
          <a:lstStyle/>
          <a:p>
            <a:pPr/>
            <a:r>
              <a:t>Трансформация данных</a:t>
            </a:r>
          </a:p>
        </p:txBody>
      </p:sp>
      <p:sp>
        <p:nvSpPr>
          <p:cNvPr id="167" name="Padding…"/>
          <p:cNvSpPr txBox="1"/>
          <p:nvPr>
            <p:ph type="body" sz="quarter" idx="1"/>
          </p:nvPr>
        </p:nvSpPr>
        <p:spPr>
          <a:xfrm>
            <a:off x="1330097" y="4248504"/>
            <a:ext cx="9779001" cy="4945219"/>
          </a:xfrm>
          <a:prstGeom prst="rect">
            <a:avLst/>
          </a:prstGeom>
        </p:spPr>
        <p:txBody>
          <a:bodyPr/>
          <a:lstStyle/>
          <a:p>
            <a:pPr/>
            <a:r>
              <a:t>Padding</a:t>
            </a:r>
          </a:p>
          <a:p>
            <a:pPr/>
            <a:r>
              <a:t>Random flip</a:t>
            </a:r>
          </a:p>
          <a:p>
            <a:pPr/>
            <a:r>
              <a:t>Random rotation</a:t>
            </a:r>
          </a:p>
          <a:p>
            <a:pPr/>
            <a:r>
              <a:t>Normalization</a:t>
            </a:r>
          </a:p>
        </p:txBody>
      </p:sp>
      <p:pic>
        <p:nvPicPr>
          <p:cNvPr id="168" name="Screenshot 2022-05-27 at 23.05.37.png" descr="Screenshot 2022-05-27 at 23.05.3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56365" y="2588078"/>
            <a:ext cx="11252695" cy="106721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EfficientNet"/>
          <p:cNvSpPr txBox="1"/>
          <p:nvPr>
            <p:ph type="title"/>
          </p:nvPr>
        </p:nvSpPr>
        <p:spPr>
          <a:xfrm>
            <a:off x="1206500" y="952500"/>
            <a:ext cx="21385165" cy="14351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EfficientNet</a:t>
            </a:r>
          </a:p>
        </p:txBody>
      </p:sp>
      <p:sp>
        <p:nvSpPr>
          <p:cNvPr id="171" name="Баланс между скоростью обучения и точностью…"/>
          <p:cNvSpPr txBox="1"/>
          <p:nvPr>
            <p:ph type="body" sz="half" idx="1"/>
          </p:nvPr>
        </p:nvSpPr>
        <p:spPr>
          <a:xfrm>
            <a:off x="1930103" y="4248504"/>
            <a:ext cx="20523794" cy="3366255"/>
          </a:xfrm>
          <a:prstGeom prst="rect">
            <a:avLst/>
          </a:prstGeom>
        </p:spPr>
        <p:txBody>
          <a:bodyPr/>
          <a:lstStyle/>
          <a:p>
            <a:pPr/>
            <a:r>
              <a:t>Баланс между скоростью обучения и точностью</a:t>
            </a:r>
          </a:p>
          <a:p>
            <a:pPr/>
            <a:r>
              <a:t>Сеть схожа с VGG, обладает меньшим количеством сверточных слоев</a:t>
            </a:r>
          </a:p>
        </p:txBody>
      </p:sp>
      <p:sp>
        <p:nvSpPr>
          <p:cNvPr id="172" name="Почему именно EfficientNet?"/>
          <p:cNvSpPr txBox="1"/>
          <p:nvPr/>
        </p:nvSpPr>
        <p:spPr>
          <a:xfrm>
            <a:off x="1499417" y="8848479"/>
            <a:ext cx="21385166" cy="1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lnSpc>
                <a:spcPct val="80000"/>
              </a:lnSpc>
              <a:defRPr b="1" spc="-124" sz="6200"/>
            </a:lvl1pPr>
          </a:lstStyle>
          <a:p>
            <a:pPr/>
            <a:r>
              <a:t>Почему именно EfficientNet?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Структура моей сети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Структура моей сети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Обучение и результаты"/>
          <p:cNvSpPr txBox="1"/>
          <p:nvPr>
            <p:ph type="body" sz="quarter" idx="1"/>
          </p:nvPr>
        </p:nvSpPr>
        <p:spPr>
          <a:xfrm>
            <a:off x="1206500" y="1018697"/>
            <a:ext cx="21971000" cy="1927742"/>
          </a:xfrm>
          <a:prstGeom prst="rect">
            <a:avLst/>
          </a:prstGeom>
        </p:spPr>
        <p:txBody>
          <a:bodyPr/>
          <a:lstStyle>
            <a:lvl1pPr>
              <a:defRPr spc="-119" sz="6000"/>
            </a:lvl1pPr>
          </a:lstStyle>
          <a:p>
            <a:pPr/>
            <a:r>
              <a:t>Обучение и результаты</a:t>
            </a:r>
          </a:p>
        </p:txBody>
      </p:sp>
      <p:pic>
        <p:nvPicPr>
          <p:cNvPr id="177" name="Screenshot 2022-05-27 at 23.53.35.png" descr="Screenshot 2022-05-27 at 23.53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49035" y="2644406"/>
            <a:ext cx="7310481" cy="3486178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Финальный результат 96,03% точности"/>
          <p:cNvSpPr txBox="1"/>
          <p:nvPr/>
        </p:nvSpPr>
        <p:spPr>
          <a:xfrm>
            <a:off x="1510067" y="3423624"/>
            <a:ext cx="10004775" cy="1927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lnSpc>
                <a:spcPct val="80000"/>
              </a:lnSpc>
              <a:defRPr spc="-84" sz="4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Финальный результат 96,03% точности</a:t>
            </a:r>
          </a:p>
        </p:txBody>
      </p:sp>
      <p:pic>
        <p:nvPicPr>
          <p:cNvPr id="179" name="Screenshot 2022-05-31 at 02.22.10.png" descr="Screenshot 2022-05-31 at 02.22.1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37883" y="6384268"/>
            <a:ext cx="16708234" cy="68954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Screenshot 2022-05-30 at 19.43.46.png" descr="Screenshot 2022-05-30 at 19.43.4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034953" y="7376909"/>
            <a:ext cx="1192565" cy="6075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Screenshot 2022-05-30 at 19.43.46.png" descr="Screenshot 2022-05-30 at 19.43.4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725486" y="11229488"/>
            <a:ext cx="1192565" cy="6075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Как улучшить результаты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Как улучшить результаты?</a:t>
            </a:r>
          </a:p>
        </p:txBody>
      </p:sp>
      <p:sp>
        <p:nvSpPr>
          <p:cNvPr id="184" name="Довести до конца кросс валидацию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Довести до конца кросс валидацию</a:t>
            </a:r>
          </a:p>
          <a:p>
            <a:pPr/>
            <a:r>
              <a:t>Добавить сверточных слоев</a:t>
            </a:r>
          </a:p>
          <a:p>
            <a:pPr/>
            <a:r>
              <a:t>Обучать большее количество эпох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